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0" name="Shape 14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/>
          <p:nvPr>
            <p:ph type="title"/>
          </p:nvPr>
        </p:nvSpPr>
        <p:spPr>
          <a:xfrm>
            <a:off x="355600" y="2051050"/>
            <a:ext cx="12293600" cy="32385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355600" y="5160416"/>
            <a:ext cx="12293600" cy="1405484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0" indent="228600" algn="ctr">
              <a:spcBef>
                <a:spcPts val="0"/>
              </a:spcBef>
              <a:buSzTx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0" indent="457200" algn="ctr">
              <a:spcBef>
                <a:spcPts val="0"/>
              </a:spcBef>
              <a:buSzTx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0" indent="685800" algn="ctr">
              <a:spcBef>
                <a:spcPts val="0"/>
              </a:spcBef>
              <a:buSzTx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0" indent="914400" algn="ctr">
              <a:spcBef>
                <a:spcPts val="0"/>
              </a:spcBef>
              <a:buSzTx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Rectangle"/>
          <p:cNvSpPr/>
          <p:nvPr/>
        </p:nvSpPr>
        <p:spPr>
          <a:xfrm>
            <a:off x="-440284" y="9286130"/>
            <a:ext cx="13478968" cy="477740"/>
          </a:xfrm>
          <a:prstGeom prst="rect">
            <a:avLst/>
          </a:prstGeom>
          <a:solidFill>
            <a:srgbClr val="0099C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AAD6"/>
                </a:solidFill>
              </a:defRPr>
            </a:pPr>
          </a:p>
        </p:txBody>
      </p:sp>
      <p:pic>
        <p:nvPicPr>
          <p:cNvPr id="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480" y="9416008"/>
            <a:ext cx="1034040" cy="217985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–Johnny Appleseed"/>
          <p:cNvSpPr/>
          <p:nvPr>
            <p:ph type="body" sz="quarter" idx="13"/>
          </p:nvPr>
        </p:nvSpPr>
        <p:spPr>
          <a:xfrm>
            <a:off x="1270000" y="5689600"/>
            <a:ext cx="10464800" cy="584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8" name="“Type a quote here.”"/>
          <p:cNvSpPr/>
          <p:nvPr>
            <p:ph type="body" sz="quarter" idx="14"/>
          </p:nvPr>
        </p:nvSpPr>
        <p:spPr>
          <a:xfrm>
            <a:off x="1270000" y="4095749"/>
            <a:ext cx="10464800" cy="7620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13.jpg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Top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2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SzTx/>
              <a:buNone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3" name="Title Text"/>
          <p:cNvSpPr txBox="1"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spcBef>
                <a:spcPts val="2800"/>
              </a:spcBef>
              <a:defRPr sz="6000">
                <a:solidFill>
                  <a:srgbClr val="34A5DA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4" name="Slide Number"/>
          <p:cNvSpPr txBox="1"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/>
          <a:lstStyle>
            <a:lvl1pPr algn="r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eldi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 Text"/>
          <p:cNvSpPr txBox="1"/>
          <p:nvPr>
            <p:ph type="title"/>
          </p:nvPr>
        </p:nvSpPr>
        <p:spPr>
          <a:xfrm>
            <a:off x="975359" y="3029937"/>
            <a:ext cx="11054082" cy="2090703"/>
          </a:xfrm>
          <a:prstGeom prst="rect">
            <a:avLst/>
          </a:prstGeom>
        </p:spPr>
        <p:txBody>
          <a:bodyPr lIns="65023" tIns="65023" rIns="65023" bIns="65023"/>
          <a:lstStyle>
            <a:lvl1pPr defTabSz="650240">
              <a:defRPr cap="none" sz="6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2" name="Body Level One…"/>
          <p:cNvSpPr txBox="1"/>
          <p:nvPr>
            <p:ph type="body" sz="quarter" idx="1"/>
          </p:nvPr>
        </p:nvSpPr>
        <p:spPr>
          <a:xfrm>
            <a:off x="1950719" y="5527040"/>
            <a:ext cx="9103361" cy="2492587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0" indent="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" name="Slide Number"/>
          <p:cNvSpPr txBox="1"/>
          <p:nvPr>
            <p:ph type="sldNum" sz="quarter" idx="2"/>
          </p:nvPr>
        </p:nvSpPr>
        <p:spPr>
          <a:xfrm>
            <a:off x="11998689" y="9114112"/>
            <a:ext cx="355871" cy="371349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650240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eoCat-logo.png"/>
          <p:cNvSpPr/>
          <p:nvPr>
            <p:ph type="pic" idx="13"/>
          </p:nvPr>
        </p:nvSpPr>
        <p:spPr>
          <a:xfrm>
            <a:off x="1346199" y="520700"/>
            <a:ext cx="10388601" cy="586023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5" name="Title Text"/>
          <p:cNvSpPr txBox="1"/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6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0" indent="228600" algn="ctr">
              <a:spcBef>
                <a:spcPts val="0"/>
              </a:spcBef>
              <a:buSzTx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0" indent="457200" algn="ctr">
              <a:spcBef>
                <a:spcPts val="0"/>
              </a:spcBef>
              <a:buSzTx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0" indent="685800" algn="ctr">
              <a:spcBef>
                <a:spcPts val="0"/>
              </a:spcBef>
              <a:buSzTx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0" indent="914400" algn="ctr">
              <a:spcBef>
                <a:spcPts val="0"/>
              </a:spcBef>
              <a:buSzTx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Text"/>
          <p:cNvSpPr txBox="1"/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vertical-logo-trans.png"/>
          <p:cNvSpPr/>
          <p:nvPr>
            <p:ph type="pic" sz="half" idx="13"/>
          </p:nvPr>
        </p:nvSpPr>
        <p:spPr>
          <a:xfrm>
            <a:off x="6705600" y="609600"/>
            <a:ext cx="5359401" cy="7759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quarter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0" indent="228600" algn="ctr">
              <a:spcBef>
                <a:spcPts val="0"/>
              </a:spcBef>
              <a:buSzTx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0" indent="457200" algn="ctr">
              <a:spcBef>
                <a:spcPts val="0"/>
              </a:spcBef>
              <a:buSzTx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0" indent="685800" algn="ctr">
              <a:spcBef>
                <a:spcPts val="0"/>
              </a:spcBef>
              <a:buSzTx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0" indent="914400" algn="ctr">
              <a:spcBef>
                <a:spcPts val="0"/>
              </a:spcBef>
              <a:buSzTx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>
                <a:latin typeface="Open Sans Light"/>
                <a:ea typeface="Open Sans Light"/>
                <a:cs typeface="Open Sans Light"/>
                <a:sym typeface="Open Sans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C-200x200-transp.png"/>
          <p:cNvSpPr/>
          <p:nvPr>
            <p:ph type="pic" sz="half" idx="13"/>
          </p:nvPr>
        </p:nvSpPr>
        <p:spPr>
          <a:xfrm>
            <a:off x="6870699" y="2787650"/>
            <a:ext cx="5283201" cy="6184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1" name="Body Level One…"/>
          <p:cNvSpPr txBox="1"/>
          <p:nvPr>
            <p:ph type="body" sz="half" idx="1"/>
          </p:nvPr>
        </p:nvSpPr>
        <p:spPr>
          <a:xfrm>
            <a:off x="355600" y="2730500"/>
            <a:ext cx="5892800" cy="6299200"/>
          </a:xfrm>
          <a:prstGeom prst="rect">
            <a:avLst/>
          </a:prstGeom>
        </p:spPr>
        <p:txBody>
          <a:bodyPr/>
          <a:lstStyle>
            <a:lvl1pPr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Body Level One…"/>
          <p:cNvSpPr txBox="1"/>
          <p:nvPr>
            <p:ph type="body" idx="1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>
                <a:latin typeface="Open Sans Light"/>
                <a:ea typeface="Open Sans Light"/>
                <a:cs typeface="Open Sans Light"/>
                <a:sym typeface="Open Sans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IMG_6086.png"/>
          <p:cNvSpPr/>
          <p:nvPr>
            <p:ph type="pic" sz="quarter" idx="13"/>
          </p:nvPr>
        </p:nvSpPr>
        <p:spPr>
          <a:xfrm>
            <a:off x="6661150" y="4796656"/>
            <a:ext cx="5803900" cy="411241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8" name="miller_world_physical_wall_mural_lg.jpg"/>
          <p:cNvSpPr/>
          <p:nvPr>
            <p:ph type="pic" sz="quarter" idx="14"/>
          </p:nvPr>
        </p:nvSpPr>
        <p:spPr>
          <a:xfrm>
            <a:off x="6661150" y="330200"/>
            <a:ext cx="5803900" cy="421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9" name="GeoCatFOSS4g2015ad1.png"/>
          <p:cNvSpPr/>
          <p:nvPr>
            <p:ph type="pic" sz="half" idx="15"/>
          </p:nvPr>
        </p:nvSpPr>
        <p:spPr>
          <a:xfrm>
            <a:off x="537567" y="310008"/>
            <a:ext cx="5808231" cy="85926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Rectangle"/>
          <p:cNvSpPr/>
          <p:nvPr/>
        </p:nvSpPr>
        <p:spPr>
          <a:xfrm>
            <a:off x="-427584" y="9286130"/>
            <a:ext cx="13478968" cy="477740"/>
          </a:xfrm>
          <a:prstGeom prst="rect">
            <a:avLst/>
          </a:prstGeom>
          <a:solidFill>
            <a:srgbClr val="0099C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00AAD6"/>
                </a:solidFill>
              </a:defRPr>
            </a:pPr>
          </a:p>
        </p:txBody>
      </p:sp>
      <p:pic>
        <p:nvPicPr>
          <p:cNvPr id="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480" y="9416008"/>
            <a:ext cx="1034040" cy="217985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Body Level One…"/>
          <p:cNvSpPr txBox="1"/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6324599" y="9271000"/>
            <a:ext cx="342901" cy="355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xmlns:p14="http://schemas.microsoft.com/office/powerpoint/2010/main" spd="med" advClick="1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Open Sans Light"/>
          <a:ea typeface="Open Sans Light"/>
          <a:cs typeface="Open Sans Light"/>
          <a:sym typeface="Open Sans Light"/>
        </a:defRPr>
      </a:lvl9pPr>
    </p:titleStyle>
    <p:bodyStyle>
      <a:lvl1pPr marL="431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863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295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1727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1590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2590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3022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3454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3886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hyperlink" Target="http://foss4g.nl" TargetMode="External"/><Relationship Id="rId4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://switch.ch" TargetMode="External"/><Relationship Id="rId3" Type="http://schemas.openxmlformats.org/officeDocument/2006/relationships/hyperlink" Target="https://www.geonovum.nl/uploads/documents/Testbed%2013%20QGIS%20Security%20FINAL.pdf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tif"/><Relationship Id="rId3" Type="http://schemas.openxmlformats.org/officeDocument/2006/relationships/image" Target="../media/image6.tif"/><Relationship Id="rId4" Type="http://schemas.openxmlformats.org/officeDocument/2006/relationships/hyperlink" Target="http://docs.geoserver.org/stable/en/user/data/app-schema/" TargetMode="Externa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://deegree.org" TargetMode="External"/><Relationship Id="rId3" Type="http://schemas.openxmlformats.org/officeDocument/2006/relationships/image" Target="../media/image13.png"/><Relationship Id="rId4" Type="http://schemas.openxmlformats.org/officeDocument/2006/relationships/image" Target="../media/image7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8.tif"/><Relationship Id="rId5" Type="http://schemas.openxmlformats.org/officeDocument/2006/relationships/image" Target="../media/image9.tif"/><Relationship Id="rId6" Type="http://schemas.openxmlformats.org/officeDocument/2006/relationships/image" Target="../media/image16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0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1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8.t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.tif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tif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osgeo.nl" TargetMode="External"/><Relationship Id="rId3" Type="http://schemas.openxmlformats.org/officeDocument/2006/relationships/image" Target="../media/image3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inspire.ec.europa.eu/file/1729/download?token=LfNVPj1X" TargetMode="External"/><Relationship Id="rId3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aul van Genuchten - GeoCat"/>
          <p:cNvSpPr txBox="1"/>
          <p:nvPr/>
        </p:nvSpPr>
        <p:spPr>
          <a:xfrm>
            <a:off x="510257" y="6185666"/>
            <a:ext cx="12440357" cy="746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>
            <a:normAutofit fontScale="100000" lnSpcReduction="0"/>
          </a:bodyPr>
          <a:lstStyle>
            <a:lvl1pPr defTabSz="650240">
              <a:defRPr sz="44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Paul van Genuchten - GeoCat</a:t>
            </a:r>
          </a:p>
        </p:txBody>
      </p:sp>
      <p:pic>
        <p:nvPicPr>
          <p:cNvPr id="14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58717" y="8674615"/>
            <a:ext cx="1296044" cy="477739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Juli 2018 - foss4g.nl Almere"/>
          <p:cNvSpPr txBox="1"/>
          <p:nvPr/>
        </p:nvSpPr>
        <p:spPr>
          <a:xfrm>
            <a:off x="233449" y="8475334"/>
            <a:ext cx="496870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Juli 2018 - </a:t>
            </a:r>
            <a:r>
              <a:rPr u="sng">
                <a:hlinkClick r:id="rId3" invalidUrl="" action="" tgtFrame="" tooltip="" history="1" highlightClick="0" endSnd="0"/>
              </a:rPr>
              <a:t>foss4g.nl</a:t>
            </a:r>
            <a:r>
              <a:t> Almere</a:t>
            </a:r>
          </a:p>
        </p:txBody>
      </p:sp>
      <p:sp>
        <p:nvSpPr>
          <p:cNvPr id="145" name="INSPIRE  als een  Best Practice"/>
          <p:cNvSpPr txBox="1"/>
          <p:nvPr/>
        </p:nvSpPr>
        <p:spPr>
          <a:xfrm>
            <a:off x="282221" y="1870069"/>
            <a:ext cx="12440358" cy="3619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>
            <a:normAutofit fontScale="100000" lnSpcReduction="0"/>
          </a:bodyPr>
          <a:lstStyle/>
          <a:p>
            <a:pPr defTabSz="572211">
              <a:defRPr sz="6424">
                <a:solidFill>
                  <a:srgbClr val="0775B0"/>
                </a:solidFill>
                <a:latin typeface="Arial Black"/>
                <a:ea typeface="Arial Black"/>
                <a:cs typeface="Arial Black"/>
                <a:sym typeface="Arial Black"/>
              </a:defRPr>
            </a:pPr>
            <a:r>
              <a:t>INSPIRE </a:t>
            </a:r>
            <a:br/>
            <a:r>
              <a:rPr sz="4136"/>
              <a:t>als een </a:t>
            </a:r>
            <a:br/>
            <a:r>
              <a:t>Best Practice</a:t>
            </a:r>
          </a:p>
        </p:txBody>
      </p:sp>
      <p:pic>
        <p:nvPicPr>
          <p:cNvPr id="14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35756" y="50800"/>
            <a:ext cx="3240938" cy="31672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Europa vs Regiona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Europa </a:t>
            </a:r>
            <a:r>
              <a:rPr sz="4100"/>
              <a:t>vs</a:t>
            </a:r>
            <a:r>
              <a:t> Regionaal</a:t>
            </a:r>
          </a:p>
        </p:txBody>
      </p:sp>
      <p:sp>
        <p:nvSpPr>
          <p:cNvPr id="174" name="Data beheerders hebben moeite met Europese modellen, aangezien ze niet volledig de use cases dekke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beheerders hebben moeite met Europese modellen, aangezien ze niet volledig de use cases dekken</a:t>
            </a:r>
          </a:p>
          <a:p>
            <a:pPr/>
            <a:r>
              <a:t>INSPIRE/GeoNovum raadt aan om modellen uit te breiden om in locale situatie te voorzien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7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7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Europa vs regionaal II"/>
          <p:cNvSpPr txBox="1"/>
          <p:nvPr>
            <p:ph type="title"/>
          </p:nvPr>
        </p:nvSpPr>
        <p:spPr>
          <a:xfrm>
            <a:off x="355600" y="-330200"/>
            <a:ext cx="12293600" cy="2438400"/>
          </a:xfrm>
          <a:prstGeom prst="rect">
            <a:avLst/>
          </a:prstGeom>
        </p:spPr>
        <p:txBody>
          <a:bodyPr/>
          <a:lstStyle/>
          <a:p>
            <a:pPr/>
            <a:r>
              <a:t>Europa vs regionaal II</a:t>
            </a:r>
          </a:p>
        </p:txBody>
      </p:sp>
      <p:sp>
        <p:nvSpPr>
          <p:cNvPr id="177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50" y="2082800"/>
            <a:ext cx="9029700" cy="624840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  <p:pic>
        <p:nvPicPr>
          <p:cNvPr id="17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0950" y="3454400"/>
            <a:ext cx="10111825" cy="561179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‘Aanmerking’"/>
          <p:cNvSpPr txBox="1"/>
          <p:nvPr>
            <p:ph type="title"/>
          </p:nvPr>
        </p:nvSpPr>
        <p:spPr>
          <a:xfrm>
            <a:off x="165100" y="-381000"/>
            <a:ext cx="12293601" cy="2438400"/>
          </a:xfrm>
          <a:prstGeom prst="rect">
            <a:avLst/>
          </a:prstGeom>
        </p:spPr>
        <p:txBody>
          <a:bodyPr/>
          <a:lstStyle/>
          <a:p>
            <a:pPr/>
            <a:r>
              <a:t>‘Aanmerking’</a:t>
            </a:r>
          </a:p>
        </p:txBody>
      </p:sp>
      <p:sp>
        <p:nvSpPr>
          <p:cNvPr id="182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1765300"/>
            <a:ext cx="9093200" cy="622300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  <p:pic>
        <p:nvPicPr>
          <p:cNvPr id="18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8978" y="3341489"/>
            <a:ext cx="11439922" cy="571996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INSPIRE &amp; Open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INSPIRE &amp; Open data</a:t>
            </a:r>
          </a:p>
        </p:txBody>
      </p:sp>
      <p:sp>
        <p:nvSpPr>
          <p:cNvPr id="187" name="INSPIRE ♥ Open Data  (&amp; Open Data ♥ INSPIRE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3009" indent="-453009" defTabSz="508254">
              <a:spcBef>
                <a:spcPts val="4000"/>
              </a:spcBef>
              <a:defRPr sz="4002"/>
            </a:pPr>
            <a:r>
              <a:t>INSPIRE ♥ Open Data  (&amp; Open Data ♥ INSPIRE)</a:t>
            </a:r>
          </a:p>
          <a:p>
            <a:pPr marL="453009" indent="-453009" defTabSz="508254">
              <a:spcBef>
                <a:spcPts val="4000"/>
              </a:spcBef>
              <a:defRPr sz="4002"/>
            </a:pPr>
            <a:r>
              <a:t>Niet alle INSPIRE data is Open Data</a:t>
            </a:r>
          </a:p>
          <a:p>
            <a:pPr marL="453009" indent="-453009" defTabSz="508254">
              <a:spcBef>
                <a:spcPts val="4000"/>
              </a:spcBef>
              <a:defRPr sz="4002"/>
            </a:pPr>
            <a:r>
              <a:t>Gesloten Data is </a:t>
            </a:r>
            <a:r>
              <a:rPr b="1">
                <a:latin typeface="Open Sans"/>
                <a:ea typeface="Open Sans"/>
                <a:cs typeface="Open Sans"/>
                <a:sym typeface="Open Sans"/>
              </a:rPr>
              <a:t>geen</a:t>
            </a:r>
            <a:r>
              <a:t> reden om </a:t>
            </a:r>
            <a:r>
              <a:rPr b="1">
                <a:latin typeface="Open Sans"/>
                <a:ea typeface="Open Sans"/>
                <a:cs typeface="Open Sans"/>
                <a:sym typeface="Open Sans"/>
              </a:rPr>
              <a:t>niet</a:t>
            </a:r>
            <a:r>
              <a:t> te publiceren</a:t>
            </a:r>
          </a:p>
          <a:p>
            <a:pPr marL="453009" indent="-453009" defTabSz="508254">
              <a:spcBef>
                <a:spcPts val="4000"/>
              </a:spcBef>
              <a:defRPr sz="4002"/>
            </a:pPr>
            <a:r>
              <a:t>Authenticatie en Authorisatie zijn een onderschat maar essentieel onderdeel van data delen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8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8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AML &amp; GeoXacML (bron: switch.ch &amp; geonovum)"/>
          <p:cNvSpPr txBox="1"/>
          <p:nvPr>
            <p:ph type="body" sz="quarter" idx="1"/>
          </p:nvPr>
        </p:nvSpPr>
        <p:spPr>
          <a:xfrm>
            <a:off x="762000" y="7278389"/>
            <a:ext cx="11468100" cy="1700511"/>
          </a:xfrm>
          <a:prstGeom prst="rect">
            <a:avLst/>
          </a:prstGeom>
        </p:spPr>
        <p:txBody>
          <a:bodyPr/>
          <a:lstStyle/>
          <a:p>
            <a:pPr/>
            <a:r>
              <a:t>SAML &amp; GeoXacML </a:t>
            </a:r>
            <a:r>
              <a:rPr sz="3400"/>
              <a:t>(bron: </a:t>
            </a:r>
            <a:r>
              <a:rPr sz="3400" u="sng">
                <a:hlinkClick r:id="rId2" invalidUrl="" action="" tgtFrame="" tooltip="" history="1" highlightClick="0" endSnd="0"/>
              </a:rPr>
              <a:t>switch.ch</a:t>
            </a:r>
            <a:r>
              <a:rPr sz="3400"/>
              <a:t> </a:t>
            </a:r>
            <a:r>
              <a:rPr sz="3000"/>
              <a:t>&amp;</a:t>
            </a:r>
            <a:r>
              <a:rPr sz="3400"/>
              <a:t> </a:t>
            </a:r>
            <a:r>
              <a:rPr sz="3400" u="sng">
                <a:hlinkClick r:id="rId3" invalidUrl="" action="" tgtFrame="" tooltip="" history="1" highlightClick="0" endSnd="0"/>
              </a:rPr>
              <a:t>geonovum</a:t>
            </a:r>
            <a:r>
              <a:rPr sz="3400"/>
              <a:t>)</a:t>
            </a:r>
          </a:p>
        </p:txBody>
      </p:sp>
      <p:pic>
        <p:nvPicPr>
          <p:cNvPr id="19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63750" y="897681"/>
            <a:ext cx="8877300" cy="59436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  <p:pic>
        <p:nvPicPr>
          <p:cNvPr id="19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4950" y="424457"/>
            <a:ext cx="12509501" cy="689005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1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App Schema GML"/>
          <p:cNvSpPr/>
          <p:nvPr>
            <p:ph type="body" idx="14"/>
          </p:nvPr>
        </p:nvSpPr>
        <p:spPr>
          <a:xfrm>
            <a:off x="1270000" y="4495799"/>
            <a:ext cx="10464800" cy="762001"/>
          </a:xfrm>
          <a:prstGeom prst="rect">
            <a:avLst/>
          </a:prstGeom>
        </p:spPr>
        <p:txBody>
          <a:bodyPr/>
          <a:lstStyle/>
          <a:p>
            <a:pPr/>
            <a:r>
              <a:t>App Schema GML</a:t>
            </a:r>
          </a:p>
        </p:txBody>
      </p:sp>
      <p:sp>
        <p:nvSpPr>
          <p:cNvPr id="194" name="Complexe processen hebben complexe data nodig"/>
          <p:cNvSpPr txBox="1"/>
          <p:nvPr/>
        </p:nvSpPr>
        <p:spPr>
          <a:xfrm>
            <a:off x="2440681" y="5657850"/>
            <a:ext cx="7742437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Complexe processen hebben complexe data nodig</a:t>
            </a:r>
          </a:p>
        </p:txBody>
      </p:sp>
      <p:sp>
        <p:nvSpPr>
          <p:cNvPr id="195" name="Simpele processen hem simpele data nodig"/>
          <p:cNvSpPr txBox="1"/>
          <p:nvPr/>
        </p:nvSpPr>
        <p:spPr>
          <a:xfrm>
            <a:off x="2974974" y="6629399"/>
            <a:ext cx="667385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Simpele processen hem simpele data nodig</a:t>
            </a:r>
          </a:p>
        </p:txBody>
      </p:sp>
      <p:pic>
        <p:nvPicPr>
          <p:cNvPr id="1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75728" y="311596"/>
            <a:ext cx="4653344" cy="342285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App-schema GM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App-schema GML</a:t>
            </a:r>
          </a:p>
        </p:txBody>
      </p:sp>
      <p:sp>
        <p:nvSpPr>
          <p:cNvPr id="199" name="INSPIRE heeft OGC gevolgd in haar keuze voor app-schema XML voor het beschrijven van hiërarchische objecten en object interacti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9872" indent="-499872" defTabSz="560831">
              <a:spcBef>
                <a:spcPts val="4400"/>
              </a:spcBef>
              <a:defRPr sz="4416"/>
            </a:pPr>
            <a:r>
              <a:t>INSPIRE heeft OGC gevolgd in haar keuze voor app-schema XML voor het beschrijven van hiërarchische objecten en object interacties</a:t>
            </a:r>
          </a:p>
          <a:p>
            <a:pPr marL="499872" indent="-499872" defTabSz="560831">
              <a:spcBef>
                <a:spcPts val="4400"/>
              </a:spcBef>
              <a:defRPr sz="4416"/>
            </a:pPr>
            <a:r>
              <a:t>Naast INSPIRE wordt app schema ook in basis registraties toegepast en OGC standaarden zoals SoilML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9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99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Hale (ETL)"/>
          <p:cNvSpPr txBox="1"/>
          <p:nvPr>
            <p:ph type="title"/>
          </p:nvPr>
        </p:nvSpPr>
        <p:spPr>
          <a:xfrm>
            <a:off x="-3352800" y="7137400"/>
            <a:ext cx="12293600" cy="2438400"/>
          </a:xfrm>
          <a:prstGeom prst="rect">
            <a:avLst/>
          </a:prstGeom>
        </p:spPr>
        <p:txBody>
          <a:bodyPr/>
          <a:lstStyle/>
          <a:p>
            <a:pPr/>
            <a:r>
              <a:t>Hale (ETL)</a:t>
            </a:r>
          </a:p>
        </p:txBody>
      </p:sp>
      <p:pic>
        <p:nvPicPr>
          <p:cNvPr id="2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7573"/>
            <a:ext cx="13004800" cy="71022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53141" y="6413500"/>
            <a:ext cx="2608759" cy="260875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0345" y="234950"/>
            <a:ext cx="12384110" cy="3835634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  <p:pic>
        <p:nvPicPr>
          <p:cNvPr id="20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48637" y="4628076"/>
            <a:ext cx="4100563" cy="4100563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  <p:sp>
        <p:nvSpPr>
          <p:cNvPr id="207" name="GeoServer AppSchema plugin Stelt Relationele data beschikbaar als AppSchema GML (via WFS)"/>
          <p:cNvSpPr txBox="1"/>
          <p:nvPr>
            <p:ph type="body" sz="half" idx="4294967295"/>
          </p:nvPr>
        </p:nvSpPr>
        <p:spPr>
          <a:xfrm>
            <a:off x="431800" y="4507691"/>
            <a:ext cx="7498656" cy="4471209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4600"/>
              </a:spcBef>
              <a:buSzTx/>
              <a:buNone/>
              <a:defRPr sz="4300"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u="sng">
                <a:hlinkClick r:id="rId4" invalidUrl="" action="" tgtFrame="" tooltip="" history="1" highlightClick="0" endSnd="0"/>
              </a:rPr>
              <a:t>GeoServer AppSchema plugin</a:t>
            </a:r>
            <a:br/>
            <a:r>
              <a:t>Stelt Relationele data beschikbaar als AppSchema GML (via WFS)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deegree"/>
          <p:cNvSpPr txBox="1"/>
          <p:nvPr>
            <p:ph type="body" sz="half" idx="1"/>
          </p:nvPr>
        </p:nvSpPr>
        <p:spPr>
          <a:xfrm>
            <a:off x="406400" y="7434957"/>
            <a:ext cx="11468100" cy="2331343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deegree</a:t>
            </a:r>
          </a:p>
        </p:txBody>
      </p:sp>
      <p:pic>
        <p:nvPicPr>
          <p:cNvPr id="21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1116" t="1916" r="1420" b="22"/>
          <a:stretch>
            <a:fillRect/>
          </a:stretch>
        </p:blipFill>
        <p:spPr>
          <a:xfrm>
            <a:off x="1273002" y="412438"/>
            <a:ext cx="10426304" cy="77800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3" h="21597" fill="norm" stroke="1" extrusionOk="0">
                <a:moveTo>
                  <a:pt x="120" y="0"/>
                </a:moveTo>
                <a:lnTo>
                  <a:pt x="120" y="1048"/>
                </a:lnTo>
                <a:cubicBezTo>
                  <a:pt x="120" y="2036"/>
                  <a:pt x="126" y="2097"/>
                  <a:pt x="225" y="2132"/>
                </a:cubicBezTo>
                <a:cubicBezTo>
                  <a:pt x="329" y="2168"/>
                  <a:pt x="330" y="2231"/>
                  <a:pt x="336" y="11393"/>
                </a:cubicBezTo>
                <a:cubicBezTo>
                  <a:pt x="340" y="16466"/>
                  <a:pt x="346" y="20641"/>
                  <a:pt x="350" y="20670"/>
                </a:cubicBezTo>
                <a:cubicBezTo>
                  <a:pt x="362" y="20769"/>
                  <a:pt x="514" y="21004"/>
                  <a:pt x="618" y="21088"/>
                </a:cubicBezTo>
                <a:cubicBezTo>
                  <a:pt x="755" y="21198"/>
                  <a:pt x="20964" y="21219"/>
                  <a:pt x="21198" y="21109"/>
                </a:cubicBezTo>
                <a:cubicBezTo>
                  <a:pt x="21281" y="21070"/>
                  <a:pt x="21391" y="20940"/>
                  <a:pt x="21441" y="20821"/>
                </a:cubicBezTo>
                <a:cubicBezTo>
                  <a:pt x="21527" y="20619"/>
                  <a:pt x="21533" y="20010"/>
                  <a:pt x="21533" y="10796"/>
                </a:cubicBezTo>
                <a:lnTo>
                  <a:pt x="21533" y="985"/>
                </a:lnTo>
                <a:lnTo>
                  <a:pt x="21324" y="704"/>
                </a:lnTo>
                <a:lnTo>
                  <a:pt x="21115" y="424"/>
                </a:lnTo>
                <a:lnTo>
                  <a:pt x="13125" y="423"/>
                </a:lnTo>
                <a:cubicBezTo>
                  <a:pt x="8731" y="422"/>
                  <a:pt x="5114" y="404"/>
                  <a:pt x="5088" y="382"/>
                </a:cubicBezTo>
                <a:cubicBezTo>
                  <a:pt x="5062" y="361"/>
                  <a:pt x="5041" y="266"/>
                  <a:pt x="5041" y="172"/>
                </a:cubicBezTo>
                <a:lnTo>
                  <a:pt x="5041" y="0"/>
                </a:lnTo>
                <a:lnTo>
                  <a:pt x="2581" y="0"/>
                </a:lnTo>
                <a:lnTo>
                  <a:pt x="120" y="0"/>
                </a:lnTo>
                <a:close/>
                <a:moveTo>
                  <a:pt x="272" y="21540"/>
                </a:moveTo>
                <a:cubicBezTo>
                  <a:pt x="196" y="21540"/>
                  <a:pt x="118" y="21543"/>
                  <a:pt x="56" y="21551"/>
                </a:cubicBezTo>
                <a:cubicBezTo>
                  <a:pt x="-67" y="21566"/>
                  <a:pt x="21" y="21578"/>
                  <a:pt x="251" y="21578"/>
                </a:cubicBezTo>
                <a:cubicBezTo>
                  <a:pt x="482" y="21578"/>
                  <a:pt x="582" y="21566"/>
                  <a:pt x="475" y="21551"/>
                </a:cubicBezTo>
                <a:cubicBezTo>
                  <a:pt x="421" y="21543"/>
                  <a:pt x="348" y="21540"/>
                  <a:pt x="272" y="21540"/>
                </a:cubicBezTo>
                <a:close/>
                <a:moveTo>
                  <a:pt x="1115" y="21540"/>
                </a:moveTo>
                <a:cubicBezTo>
                  <a:pt x="1063" y="21540"/>
                  <a:pt x="1010" y="21544"/>
                  <a:pt x="971" y="21552"/>
                </a:cubicBezTo>
                <a:cubicBezTo>
                  <a:pt x="892" y="21568"/>
                  <a:pt x="957" y="21582"/>
                  <a:pt x="1115" y="21582"/>
                </a:cubicBezTo>
                <a:cubicBezTo>
                  <a:pt x="1273" y="21582"/>
                  <a:pt x="1338" y="21568"/>
                  <a:pt x="1259" y="21552"/>
                </a:cubicBezTo>
                <a:cubicBezTo>
                  <a:pt x="1219" y="21544"/>
                  <a:pt x="1167" y="21540"/>
                  <a:pt x="1115" y="21540"/>
                </a:cubicBezTo>
                <a:close/>
                <a:moveTo>
                  <a:pt x="6664" y="21540"/>
                </a:moveTo>
                <a:cubicBezTo>
                  <a:pt x="6602" y="21540"/>
                  <a:pt x="6541" y="21544"/>
                  <a:pt x="6494" y="21552"/>
                </a:cubicBezTo>
                <a:cubicBezTo>
                  <a:pt x="6401" y="21567"/>
                  <a:pt x="6477" y="21579"/>
                  <a:pt x="6664" y="21579"/>
                </a:cubicBezTo>
                <a:cubicBezTo>
                  <a:pt x="6851" y="21579"/>
                  <a:pt x="6928" y="21567"/>
                  <a:pt x="6835" y="21552"/>
                </a:cubicBezTo>
                <a:cubicBezTo>
                  <a:pt x="6788" y="21544"/>
                  <a:pt x="6726" y="21540"/>
                  <a:pt x="6664" y="21540"/>
                </a:cubicBezTo>
                <a:close/>
                <a:moveTo>
                  <a:pt x="7398" y="21540"/>
                </a:moveTo>
                <a:cubicBezTo>
                  <a:pt x="7326" y="21540"/>
                  <a:pt x="7255" y="21543"/>
                  <a:pt x="7201" y="21551"/>
                </a:cubicBezTo>
                <a:cubicBezTo>
                  <a:pt x="7093" y="21566"/>
                  <a:pt x="7182" y="21578"/>
                  <a:pt x="7398" y="21578"/>
                </a:cubicBezTo>
                <a:cubicBezTo>
                  <a:pt x="7614" y="21578"/>
                  <a:pt x="7701" y="21566"/>
                  <a:pt x="7593" y="21551"/>
                </a:cubicBezTo>
                <a:cubicBezTo>
                  <a:pt x="7539" y="21543"/>
                  <a:pt x="7469" y="21540"/>
                  <a:pt x="7398" y="21540"/>
                </a:cubicBezTo>
                <a:close/>
                <a:moveTo>
                  <a:pt x="11895" y="21540"/>
                </a:moveTo>
                <a:cubicBezTo>
                  <a:pt x="11772" y="21540"/>
                  <a:pt x="11646" y="21543"/>
                  <a:pt x="11548" y="21550"/>
                </a:cubicBezTo>
                <a:cubicBezTo>
                  <a:pt x="11353" y="21563"/>
                  <a:pt x="11499" y="21575"/>
                  <a:pt x="11874" y="21575"/>
                </a:cubicBezTo>
                <a:cubicBezTo>
                  <a:pt x="12248" y="21575"/>
                  <a:pt x="12408" y="21564"/>
                  <a:pt x="12229" y="21551"/>
                </a:cubicBezTo>
                <a:cubicBezTo>
                  <a:pt x="12140" y="21544"/>
                  <a:pt x="12018" y="21540"/>
                  <a:pt x="11895" y="21540"/>
                </a:cubicBezTo>
                <a:close/>
                <a:moveTo>
                  <a:pt x="21056" y="21540"/>
                </a:moveTo>
                <a:cubicBezTo>
                  <a:pt x="20961" y="21540"/>
                  <a:pt x="20864" y="21544"/>
                  <a:pt x="20788" y="21551"/>
                </a:cubicBezTo>
                <a:cubicBezTo>
                  <a:pt x="20636" y="21565"/>
                  <a:pt x="20748" y="21577"/>
                  <a:pt x="21035" y="21577"/>
                </a:cubicBezTo>
                <a:cubicBezTo>
                  <a:pt x="21323" y="21577"/>
                  <a:pt x="21448" y="21565"/>
                  <a:pt x="21312" y="21551"/>
                </a:cubicBezTo>
                <a:cubicBezTo>
                  <a:pt x="21244" y="21543"/>
                  <a:pt x="21151" y="21540"/>
                  <a:pt x="21056" y="21540"/>
                </a:cubicBezTo>
                <a:close/>
                <a:moveTo>
                  <a:pt x="1844" y="21541"/>
                </a:moveTo>
                <a:cubicBezTo>
                  <a:pt x="1826" y="21540"/>
                  <a:pt x="1804" y="21544"/>
                  <a:pt x="1786" y="21554"/>
                </a:cubicBezTo>
                <a:cubicBezTo>
                  <a:pt x="1744" y="21576"/>
                  <a:pt x="1757" y="21594"/>
                  <a:pt x="1818" y="21597"/>
                </a:cubicBezTo>
                <a:cubicBezTo>
                  <a:pt x="1873" y="21600"/>
                  <a:pt x="1904" y="21583"/>
                  <a:pt x="1886" y="21559"/>
                </a:cubicBezTo>
                <a:cubicBezTo>
                  <a:pt x="1878" y="21548"/>
                  <a:pt x="1862" y="21542"/>
                  <a:pt x="1844" y="21541"/>
                </a:cubicBezTo>
                <a:close/>
                <a:moveTo>
                  <a:pt x="2313" y="21541"/>
                </a:moveTo>
                <a:cubicBezTo>
                  <a:pt x="2284" y="21540"/>
                  <a:pt x="2254" y="21545"/>
                  <a:pt x="2228" y="21554"/>
                </a:cubicBezTo>
                <a:cubicBezTo>
                  <a:pt x="2177" y="21572"/>
                  <a:pt x="2207" y="21587"/>
                  <a:pt x="2293" y="21588"/>
                </a:cubicBezTo>
                <a:cubicBezTo>
                  <a:pt x="2379" y="21590"/>
                  <a:pt x="2421" y="21575"/>
                  <a:pt x="2386" y="21556"/>
                </a:cubicBezTo>
                <a:cubicBezTo>
                  <a:pt x="2368" y="21547"/>
                  <a:pt x="2341" y="21541"/>
                  <a:pt x="2313" y="21541"/>
                </a:cubicBezTo>
                <a:close/>
                <a:moveTo>
                  <a:pt x="4199" y="21541"/>
                </a:moveTo>
                <a:cubicBezTo>
                  <a:pt x="4038" y="21541"/>
                  <a:pt x="3875" y="21543"/>
                  <a:pt x="3749" y="21550"/>
                </a:cubicBezTo>
                <a:cubicBezTo>
                  <a:pt x="3495" y="21562"/>
                  <a:pt x="3688" y="21574"/>
                  <a:pt x="4177" y="21574"/>
                </a:cubicBezTo>
                <a:cubicBezTo>
                  <a:pt x="4667" y="21574"/>
                  <a:pt x="4874" y="21563"/>
                  <a:pt x="4638" y="21550"/>
                </a:cubicBezTo>
                <a:cubicBezTo>
                  <a:pt x="4520" y="21543"/>
                  <a:pt x="4361" y="21541"/>
                  <a:pt x="4199" y="21541"/>
                </a:cubicBezTo>
                <a:close/>
                <a:moveTo>
                  <a:pt x="9066" y="21541"/>
                </a:moveTo>
                <a:cubicBezTo>
                  <a:pt x="9038" y="21540"/>
                  <a:pt x="9007" y="21545"/>
                  <a:pt x="8982" y="21554"/>
                </a:cubicBezTo>
                <a:cubicBezTo>
                  <a:pt x="8931" y="21572"/>
                  <a:pt x="8960" y="21587"/>
                  <a:pt x="9047" y="21588"/>
                </a:cubicBezTo>
                <a:cubicBezTo>
                  <a:pt x="9133" y="21590"/>
                  <a:pt x="9175" y="21575"/>
                  <a:pt x="9139" y="21556"/>
                </a:cubicBezTo>
                <a:cubicBezTo>
                  <a:pt x="9122" y="21547"/>
                  <a:pt x="9095" y="21541"/>
                  <a:pt x="9066" y="21541"/>
                </a:cubicBezTo>
                <a:close/>
                <a:moveTo>
                  <a:pt x="10428" y="21541"/>
                </a:moveTo>
                <a:cubicBezTo>
                  <a:pt x="10399" y="21540"/>
                  <a:pt x="10369" y="21545"/>
                  <a:pt x="10343" y="21554"/>
                </a:cubicBezTo>
                <a:cubicBezTo>
                  <a:pt x="10292" y="21572"/>
                  <a:pt x="10321" y="21587"/>
                  <a:pt x="10407" y="21588"/>
                </a:cubicBezTo>
                <a:cubicBezTo>
                  <a:pt x="10494" y="21590"/>
                  <a:pt x="10535" y="21575"/>
                  <a:pt x="10500" y="21556"/>
                </a:cubicBezTo>
                <a:cubicBezTo>
                  <a:pt x="10482" y="21547"/>
                  <a:pt x="10456" y="21541"/>
                  <a:pt x="10428" y="21541"/>
                </a:cubicBezTo>
                <a:close/>
                <a:moveTo>
                  <a:pt x="14720" y="21541"/>
                </a:moveTo>
                <a:cubicBezTo>
                  <a:pt x="14692" y="21540"/>
                  <a:pt x="14661" y="21545"/>
                  <a:pt x="14636" y="21554"/>
                </a:cubicBezTo>
                <a:cubicBezTo>
                  <a:pt x="14585" y="21572"/>
                  <a:pt x="14614" y="21587"/>
                  <a:pt x="14701" y="21588"/>
                </a:cubicBezTo>
                <a:cubicBezTo>
                  <a:pt x="14787" y="21590"/>
                  <a:pt x="14829" y="21575"/>
                  <a:pt x="14793" y="21556"/>
                </a:cubicBezTo>
                <a:cubicBezTo>
                  <a:pt x="14775" y="21547"/>
                  <a:pt x="14749" y="21541"/>
                  <a:pt x="14720" y="21541"/>
                </a:cubicBezTo>
                <a:close/>
                <a:moveTo>
                  <a:pt x="18391" y="21541"/>
                </a:moveTo>
                <a:cubicBezTo>
                  <a:pt x="18159" y="21541"/>
                  <a:pt x="17927" y="21543"/>
                  <a:pt x="17750" y="21550"/>
                </a:cubicBezTo>
                <a:cubicBezTo>
                  <a:pt x="17398" y="21562"/>
                  <a:pt x="17686" y="21572"/>
                  <a:pt x="18391" y="21572"/>
                </a:cubicBezTo>
                <a:cubicBezTo>
                  <a:pt x="19097" y="21572"/>
                  <a:pt x="19386" y="21562"/>
                  <a:pt x="19033" y="21550"/>
                </a:cubicBezTo>
                <a:cubicBezTo>
                  <a:pt x="18857" y="21543"/>
                  <a:pt x="18624" y="21541"/>
                  <a:pt x="18391" y="2154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1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32465" y="7054850"/>
            <a:ext cx="5924685" cy="201830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49" name="Intr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4904" indent="-374904" defTabSz="420624">
              <a:spcBef>
                <a:spcPts val="3300"/>
              </a:spcBef>
              <a:defRPr sz="3312"/>
            </a:pPr>
            <a:r>
              <a:t>Intro</a:t>
            </a:r>
          </a:p>
          <a:p>
            <a:pPr marL="374904" indent="-374904" defTabSz="420624">
              <a:spcBef>
                <a:spcPts val="3300"/>
              </a:spcBef>
              <a:defRPr sz="3312"/>
            </a:pPr>
            <a:r>
              <a:t>APP-schema</a:t>
            </a:r>
          </a:p>
          <a:p>
            <a:pPr marL="374904" indent="-374904" defTabSz="420624">
              <a:spcBef>
                <a:spcPts val="3300"/>
              </a:spcBef>
              <a:defRPr sz="3312"/>
            </a:pPr>
            <a:r>
              <a:t>Discovery, view en download services</a:t>
            </a:r>
          </a:p>
          <a:p>
            <a:pPr marL="374904" indent="-374904" defTabSz="420624">
              <a:spcBef>
                <a:spcPts val="3300"/>
              </a:spcBef>
              <a:defRPr sz="3312"/>
            </a:pPr>
            <a:r>
              <a:t>INSPIRE en de zoek machines</a:t>
            </a:r>
          </a:p>
          <a:p>
            <a:pPr marL="374904" indent="-374904" defTabSz="420624">
              <a:spcBef>
                <a:spcPts val="3300"/>
              </a:spcBef>
              <a:defRPr sz="3312"/>
            </a:pPr>
            <a:r>
              <a:t>INSPIRE en linked data</a:t>
            </a:r>
          </a:p>
          <a:p>
            <a:pPr marL="374904" indent="-374904" defTabSz="420624">
              <a:spcBef>
                <a:spcPts val="3300"/>
              </a:spcBef>
              <a:defRPr sz="3312"/>
            </a:pPr>
            <a:r>
              <a:t>Slot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QGIS/OGR GMLAS"/>
          <p:cNvSpPr txBox="1"/>
          <p:nvPr>
            <p:ph type="body" sz="quarter" idx="1"/>
          </p:nvPr>
        </p:nvSpPr>
        <p:spPr>
          <a:xfrm>
            <a:off x="279400" y="7778253"/>
            <a:ext cx="11468100" cy="1226047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QGIS/OGR GMLAS</a:t>
            </a:r>
          </a:p>
        </p:txBody>
      </p:sp>
      <p:pic>
        <p:nvPicPr>
          <p:cNvPr id="2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800" y="146050"/>
            <a:ext cx="6411891" cy="677292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  <p:pic>
        <p:nvPicPr>
          <p:cNvPr id="21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19328" y="203200"/>
            <a:ext cx="5950522" cy="665862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  <p:pic>
        <p:nvPicPr>
          <p:cNvPr id="21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52236" y="7440401"/>
            <a:ext cx="4757065" cy="22814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36476" y="6506662"/>
            <a:ext cx="2409718" cy="2662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423444" y="451730"/>
            <a:ext cx="8157912" cy="8511644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8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Discovery, View &amp; Download services"/>
          <p:cNvSpPr/>
          <p:nvPr>
            <p:ph type="body" idx="14"/>
          </p:nvPr>
        </p:nvSpPr>
        <p:spPr>
          <a:xfrm>
            <a:off x="1270000" y="4495799"/>
            <a:ext cx="10464800" cy="762001"/>
          </a:xfrm>
          <a:prstGeom prst="rect">
            <a:avLst/>
          </a:prstGeom>
        </p:spPr>
        <p:txBody>
          <a:bodyPr/>
          <a:lstStyle/>
          <a:p>
            <a:pPr/>
            <a:r>
              <a:t>Discovery, View &amp; Download services</a:t>
            </a:r>
          </a:p>
        </p:txBody>
      </p:sp>
      <p:sp>
        <p:nvSpPr>
          <p:cNvPr id="221" name="INSPIRE als de verbindende schakel"/>
          <p:cNvSpPr txBox="1"/>
          <p:nvPr/>
        </p:nvSpPr>
        <p:spPr>
          <a:xfrm>
            <a:off x="3561357" y="5657850"/>
            <a:ext cx="5501086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INSPIRE als de verbindende schakel</a:t>
            </a:r>
          </a:p>
        </p:txBody>
      </p:sp>
      <p:pic>
        <p:nvPicPr>
          <p:cNvPr id="2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48100" y="793750"/>
            <a:ext cx="5715000" cy="2882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INSPIRE aanpa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INSPIRE aanpak</a:t>
            </a:r>
          </a:p>
        </p:txBody>
      </p:sp>
      <p:sp>
        <p:nvSpPr>
          <p:cNvPr id="225" name="Gebruik van OGC en ISO standaarde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Gebruik van OGC en ISO standaarden</a:t>
            </a:r>
          </a:p>
          <a:p>
            <a:pPr/>
            <a:r>
              <a:t>Extra regels om interoperabiliteit en meertaligheid te verbeteren</a:t>
            </a:r>
          </a:p>
          <a:p>
            <a:pPr/>
            <a:r>
              <a:t>Regelgeving, Technical Guidance, Tools en Validators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2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2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25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eoNetwork"/>
          <p:cNvSpPr txBox="1"/>
          <p:nvPr>
            <p:ph type="body" sz="quarter" idx="1"/>
          </p:nvPr>
        </p:nvSpPr>
        <p:spPr>
          <a:xfrm>
            <a:off x="165100" y="8197105"/>
            <a:ext cx="12293601" cy="91496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GeoNetwork</a:t>
            </a:r>
          </a:p>
        </p:txBody>
      </p:sp>
      <p:pic>
        <p:nvPicPr>
          <p:cNvPr id="22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20028"/>
          <a:stretch>
            <a:fillRect/>
          </a:stretch>
        </p:blipFill>
        <p:spPr>
          <a:xfrm>
            <a:off x="0" y="15590"/>
            <a:ext cx="13004800" cy="55407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47480" y="4391914"/>
            <a:ext cx="8620770" cy="4671832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  <p:pic>
        <p:nvPicPr>
          <p:cNvPr id="23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8602" y="5783432"/>
            <a:ext cx="2489663" cy="24404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9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QGIS MetaSearch"/>
          <p:cNvSpPr txBox="1"/>
          <p:nvPr>
            <p:ph type="body" sz="quarter" idx="1"/>
          </p:nvPr>
        </p:nvSpPr>
        <p:spPr>
          <a:xfrm>
            <a:off x="374650" y="7957120"/>
            <a:ext cx="11468101" cy="1633836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QGIS MetaSearch</a:t>
            </a:r>
          </a:p>
        </p:txBody>
      </p:sp>
      <p:pic>
        <p:nvPicPr>
          <p:cNvPr id="2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241300"/>
            <a:ext cx="6140932" cy="497206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  <p:pic>
        <p:nvPicPr>
          <p:cNvPr id="23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54318" y="209550"/>
            <a:ext cx="6140932" cy="500210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  <p:pic>
        <p:nvPicPr>
          <p:cNvPr id="235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0" r="0" b="24667"/>
          <a:stretch>
            <a:fillRect/>
          </a:stretch>
        </p:blipFill>
        <p:spPr>
          <a:xfrm>
            <a:off x="158750" y="5408245"/>
            <a:ext cx="12687300" cy="2717107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  <p:pic>
        <p:nvPicPr>
          <p:cNvPr id="23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3512" y="2410787"/>
            <a:ext cx="11835576" cy="490662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15900" dist="149313" dir="2731144">
              <a:srgbClr val="000000">
                <a:alpha val="37675"/>
              </a:srgbClr>
            </a:outerShdw>
          </a:effectLst>
        </p:spPr>
      </p:pic>
      <p:pic>
        <p:nvPicPr>
          <p:cNvPr id="23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125644" y="7709636"/>
            <a:ext cx="4412556" cy="21162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4" grpId="2"/>
      <p:bldP build="whole" bldLvl="1" animBg="1" rev="0" advAuto="0" spid="235" grpId="3"/>
      <p:bldP build="whole" bldLvl="1" animBg="1" rev="0" advAuto="0" spid="233" grpId="1"/>
      <p:bldP build="whole" bldLvl="1" animBg="1" rev="0" advAuto="0" spid="236" grpId="4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ETF INSPIRE validator"/>
          <p:cNvSpPr txBox="1"/>
          <p:nvPr>
            <p:ph type="body" sz="quarter" idx="1"/>
          </p:nvPr>
        </p:nvSpPr>
        <p:spPr>
          <a:xfrm>
            <a:off x="330200" y="7315459"/>
            <a:ext cx="11468100" cy="1454845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ETF INSPIRE validator</a:t>
            </a:r>
          </a:p>
        </p:txBody>
      </p:sp>
      <p:pic>
        <p:nvPicPr>
          <p:cNvPr id="2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4956"/>
            <a:ext cx="13004800" cy="66847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0500" y="2922865"/>
            <a:ext cx="12623800" cy="4443483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3060228">
              <a:srgbClr val="000000">
                <a:alpha val="60000"/>
              </a:srgbClr>
            </a:outerShdw>
          </a:effectLst>
        </p:spPr>
      </p:pic>
      <p:pic>
        <p:nvPicPr>
          <p:cNvPr id="242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20243" t="0" r="0" b="0"/>
          <a:stretch>
            <a:fillRect/>
          </a:stretch>
        </p:blipFill>
        <p:spPr>
          <a:xfrm>
            <a:off x="339923" y="355004"/>
            <a:ext cx="12324947" cy="876406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2416303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2" grpId="2"/>
      <p:bldP build="whole" bldLvl="1" animBg="1" rev="0" advAuto="0" spid="241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INSPIRE Dashboard"/>
          <p:cNvSpPr txBox="1"/>
          <p:nvPr>
            <p:ph type="body" sz="half" idx="1"/>
          </p:nvPr>
        </p:nvSpPr>
        <p:spPr>
          <a:xfrm>
            <a:off x="577850" y="7007305"/>
            <a:ext cx="11468101" cy="2226767"/>
          </a:xfrm>
          <a:prstGeom prst="rect">
            <a:avLst/>
          </a:prstGeom>
        </p:spPr>
        <p:txBody>
          <a:bodyPr/>
          <a:lstStyle/>
          <a:p>
            <a:pPr/>
            <a:r>
              <a:t>INSPIRE Dashboard</a:t>
            </a:r>
          </a:p>
        </p:txBody>
      </p:sp>
      <p:pic>
        <p:nvPicPr>
          <p:cNvPr id="245" name="Screen Shot 2017-10-11 at 23.39.56.png" descr="Screen Shot 2017-10-11 at 23.39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6200" y="-12700"/>
            <a:ext cx="13157200" cy="69679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12505" b="0"/>
          <a:stretch>
            <a:fillRect/>
          </a:stretch>
        </p:blipFill>
        <p:spPr>
          <a:xfrm>
            <a:off x="52982" y="121058"/>
            <a:ext cx="12899013" cy="677059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6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INSPIRE web-api’s en zoek machines"/>
          <p:cNvSpPr/>
          <p:nvPr>
            <p:ph type="body" idx="14"/>
          </p:nvPr>
        </p:nvSpPr>
        <p:spPr>
          <a:xfrm>
            <a:off x="1270000" y="4495799"/>
            <a:ext cx="10464800" cy="762001"/>
          </a:xfrm>
          <a:prstGeom prst="rect">
            <a:avLst/>
          </a:prstGeom>
        </p:spPr>
        <p:txBody>
          <a:bodyPr/>
          <a:lstStyle/>
          <a:p>
            <a:pPr/>
            <a:r>
              <a:t>INSPIRE web-api’s en zoek machines</a:t>
            </a:r>
          </a:p>
        </p:txBody>
      </p:sp>
      <p:sp>
        <p:nvSpPr>
          <p:cNvPr id="249" name="Bruikbaarheids onderzoek rondom INSPIRE"/>
          <p:cNvSpPr txBox="1"/>
          <p:nvPr/>
        </p:nvSpPr>
        <p:spPr>
          <a:xfrm>
            <a:off x="3187303" y="5657850"/>
            <a:ext cx="6630194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Bruikbaarheids onderzoek rondom INSPIRE</a:t>
            </a:r>
          </a:p>
        </p:txBody>
      </p:sp>
      <p:pic>
        <p:nvPicPr>
          <p:cNvPr id="2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86486" y="1016000"/>
            <a:ext cx="2631828" cy="2631827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  <p:sp>
        <p:nvSpPr>
          <p:cNvPr id="251" name="Schakel naar het stelsel omgevingswet?"/>
          <p:cNvSpPr txBox="1"/>
          <p:nvPr/>
        </p:nvSpPr>
        <p:spPr>
          <a:xfrm>
            <a:off x="3689697" y="6654799"/>
            <a:ext cx="562540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Schakel naar het stelsel omgevingswet?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1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patial data on the web, 2016, OGC/Geonovum"/>
          <p:cNvSpPr txBox="1"/>
          <p:nvPr>
            <p:ph type="body" sz="quarter" idx="1"/>
          </p:nvPr>
        </p:nvSpPr>
        <p:spPr>
          <a:xfrm>
            <a:off x="762000" y="8087617"/>
            <a:ext cx="11468100" cy="891283"/>
          </a:xfrm>
          <a:prstGeom prst="rect">
            <a:avLst/>
          </a:prstGeom>
        </p:spPr>
        <p:txBody>
          <a:bodyPr/>
          <a:lstStyle>
            <a:lvl1pPr marL="0" indent="0" defTabSz="531622">
              <a:spcBef>
                <a:spcPts val="4100"/>
              </a:spcBef>
              <a:buSzTx/>
              <a:buNone/>
              <a:defRPr sz="4186"/>
            </a:lvl1pPr>
          </a:lstStyle>
          <a:p>
            <a:pPr/>
            <a:r>
              <a:t>Spatial data on the web, 2016, OGC/Geonovum</a:t>
            </a:r>
          </a:p>
        </p:txBody>
      </p:sp>
      <p:pic>
        <p:nvPicPr>
          <p:cNvPr id="254" name="Shape 65" descr="Shape 6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" y="1574799"/>
            <a:ext cx="13004805" cy="6045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pSp>
        <p:nvGrpSpPr>
          <p:cNvPr id="259" name="Shape 72"/>
          <p:cNvGrpSpPr/>
          <p:nvPr/>
        </p:nvGrpSpPr>
        <p:grpSpPr>
          <a:xfrm>
            <a:off x="3297125" y="4472145"/>
            <a:ext cx="4785949" cy="3370909"/>
            <a:chOff x="0" y="0"/>
            <a:chExt cx="4785948" cy="3370908"/>
          </a:xfrm>
        </p:grpSpPr>
        <p:sp>
          <p:nvSpPr>
            <p:cNvPr id="257" name="Shape"/>
            <p:cNvSpPr/>
            <p:nvPr/>
          </p:nvSpPr>
          <p:spPr>
            <a:xfrm>
              <a:off x="-1" y="-1"/>
              <a:ext cx="4785950" cy="3370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462" y="4342"/>
                  </a:moveTo>
                  <a:lnTo>
                    <a:pt x="14790" y="0"/>
                  </a:lnTo>
                  <a:lnTo>
                    <a:pt x="14525" y="5777"/>
                  </a:lnTo>
                  <a:lnTo>
                    <a:pt x="18007" y="3172"/>
                  </a:lnTo>
                  <a:lnTo>
                    <a:pt x="16380" y="6532"/>
                  </a:lnTo>
                  <a:lnTo>
                    <a:pt x="21600" y="6645"/>
                  </a:lnTo>
                  <a:lnTo>
                    <a:pt x="16985" y="9402"/>
                  </a:lnTo>
                  <a:lnTo>
                    <a:pt x="18270" y="11290"/>
                  </a:lnTo>
                  <a:lnTo>
                    <a:pt x="16380" y="12310"/>
                  </a:lnTo>
                  <a:lnTo>
                    <a:pt x="18877" y="15632"/>
                  </a:lnTo>
                  <a:lnTo>
                    <a:pt x="14640" y="14350"/>
                  </a:lnTo>
                  <a:lnTo>
                    <a:pt x="14942" y="17370"/>
                  </a:lnTo>
                  <a:lnTo>
                    <a:pt x="12180" y="15935"/>
                  </a:lnTo>
                  <a:lnTo>
                    <a:pt x="11612" y="18842"/>
                  </a:lnTo>
                  <a:lnTo>
                    <a:pt x="9872" y="17370"/>
                  </a:lnTo>
                  <a:lnTo>
                    <a:pt x="8700" y="19712"/>
                  </a:lnTo>
                  <a:lnTo>
                    <a:pt x="7527" y="18125"/>
                  </a:lnTo>
                  <a:lnTo>
                    <a:pt x="4917" y="21600"/>
                  </a:lnTo>
                  <a:lnTo>
                    <a:pt x="4805" y="18240"/>
                  </a:lnTo>
                  <a:lnTo>
                    <a:pt x="1285" y="17825"/>
                  </a:lnTo>
                  <a:lnTo>
                    <a:pt x="3330" y="15370"/>
                  </a:lnTo>
                  <a:lnTo>
                    <a:pt x="0" y="12877"/>
                  </a:lnTo>
                  <a:lnTo>
                    <a:pt x="3935" y="11592"/>
                  </a:lnTo>
                  <a:lnTo>
                    <a:pt x="1172" y="8270"/>
                  </a:lnTo>
                  <a:lnTo>
                    <a:pt x="5372" y="7817"/>
                  </a:lnTo>
                  <a:lnTo>
                    <a:pt x="4502" y="3625"/>
                  </a:lnTo>
                  <a:lnTo>
                    <a:pt x="8550" y="6382"/>
                  </a:lnTo>
                  <a:lnTo>
                    <a:pt x="9722" y="1887"/>
                  </a:lnTo>
                  <a:close/>
                </a:path>
              </a:pathLst>
            </a:custGeom>
            <a:solidFill>
              <a:srgbClr val="93C47D"/>
            </a:solidFill>
            <a:ln w="12700" cap="flat">
              <a:solidFill>
                <a:srgbClr val="595959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733973">
                <a:defRPr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58" name="GeoJson, TopoJson, VectorTiles, TMS"/>
            <p:cNvSpPr txBox="1"/>
            <p:nvPr/>
          </p:nvSpPr>
          <p:spPr>
            <a:xfrm>
              <a:off x="1190281" y="829375"/>
              <a:ext cx="2053529" cy="18240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30026" tIns="130026" rIns="130026" bIns="130026" numCol="1" anchor="ctr">
              <a:spAutoFit/>
            </a:bodyPr>
            <a:lstStyle>
              <a:lvl1pPr defTabSz="1733973">
                <a:defRPr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GeoJson, TopoJson, VectorTiles, TMS</a:t>
              </a:r>
            </a:p>
          </p:txBody>
        </p:sp>
      </p:grpSp>
      <p:grpSp>
        <p:nvGrpSpPr>
          <p:cNvPr id="262" name="Shape 70"/>
          <p:cNvGrpSpPr/>
          <p:nvPr/>
        </p:nvGrpSpPr>
        <p:grpSpPr>
          <a:xfrm>
            <a:off x="127411" y="1011837"/>
            <a:ext cx="6233478" cy="4583890"/>
            <a:chOff x="0" y="-1"/>
            <a:chExt cx="6233477" cy="4583889"/>
          </a:xfrm>
        </p:grpSpPr>
        <p:sp>
          <p:nvSpPr>
            <p:cNvPr id="260" name="Shape"/>
            <p:cNvSpPr/>
            <p:nvPr/>
          </p:nvSpPr>
          <p:spPr>
            <a:xfrm>
              <a:off x="-1" y="-2"/>
              <a:ext cx="6233478" cy="4583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462" y="4342"/>
                  </a:moveTo>
                  <a:lnTo>
                    <a:pt x="14790" y="0"/>
                  </a:lnTo>
                  <a:lnTo>
                    <a:pt x="14525" y="5777"/>
                  </a:lnTo>
                  <a:lnTo>
                    <a:pt x="18007" y="3172"/>
                  </a:lnTo>
                  <a:lnTo>
                    <a:pt x="16380" y="6532"/>
                  </a:lnTo>
                  <a:lnTo>
                    <a:pt x="21600" y="6645"/>
                  </a:lnTo>
                  <a:lnTo>
                    <a:pt x="16985" y="9402"/>
                  </a:lnTo>
                  <a:lnTo>
                    <a:pt x="18270" y="11290"/>
                  </a:lnTo>
                  <a:lnTo>
                    <a:pt x="16380" y="12310"/>
                  </a:lnTo>
                  <a:lnTo>
                    <a:pt x="18877" y="15632"/>
                  </a:lnTo>
                  <a:lnTo>
                    <a:pt x="14640" y="14350"/>
                  </a:lnTo>
                  <a:lnTo>
                    <a:pt x="14942" y="17370"/>
                  </a:lnTo>
                  <a:lnTo>
                    <a:pt x="12180" y="15935"/>
                  </a:lnTo>
                  <a:lnTo>
                    <a:pt x="11612" y="18842"/>
                  </a:lnTo>
                  <a:lnTo>
                    <a:pt x="9872" y="17370"/>
                  </a:lnTo>
                  <a:lnTo>
                    <a:pt x="8700" y="19712"/>
                  </a:lnTo>
                  <a:lnTo>
                    <a:pt x="7527" y="18125"/>
                  </a:lnTo>
                  <a:lnTo>
                    <a:pt x="4917" y="21600"/>
                  </a:lnTo>
                  <a:lnTo>
                    <a:pt x="4805" y="18240"/>
                  </a:lnTo>
                  <a:lnTo>
                    <a:pt x="1285" y="17825"/>
                  </a:lnTo>
                  <a:lnTo>
                    <a:pt x="3330" y="15370"/>
                  </a:lnTo>
                  <a:lnTo>
                    <a:pt x="0" y="12877"/>
                  </a:lnTo>
                  <a:lnTo>
                    <a:pt x="3935" y="11592"/>
                  </a:lnTo>
                  <a:lnTo>
                    <a:pt x="1172" y="8270"/>
                  </a:lnTo>
                  <a:lnTo>
                    <a:pt x="5372" y="7817"/>
                  </a:lnTo>
                  <a:lnTo>
                    <a:pt x="4502" y="3625"/>
                  </a:lnTo>
                  <a:lnTo>
                    <a:pt x="8550" y="6382"/>
                  </a:lnTo>
                  <a:lnTo>
                    <a:pt x="9722" y="1887"/>
                  </a:lnTo>
                  <a:close/>
                </a:path>
              </a:pathLst>
            </a:custGeom>
            <a:solidFill>
              <a:srgbClr val="FF9900"/>
            </a:solidFill>
            <a:ln w="12700" cap="flat">
              <a:solidFill>
                <a:srgbClr val="595959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733973">
                <a:defRPr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1" name="Html, URL, microdata, json-ld, RDFa, Schema.org, OpenGraph"/>
            <p:cNvSpPr txBox="1"/>
            <p:nvPr/>
          </p:nvSpPr>
          <p:spPr>
            <a:xfrm>
              <a:off x="1550287" y="1259146"/>
              <a:ext cx="2674624" cy="2217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30026" tIns="130026" rIns="130026" bIns="130026" numCol="1" anchor="ctr">
              <a:spAutoFit/>
            </a:bodyPr>
            <a:lstStyle>
              <a:lvl1pPr defTabSz="1733973">
                <a:defRPr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Html, URL, microdata, json-ld, RDFa, Schema.org, OpenGraph</a:t>
              </a:r>
            </a:p>
          </p:txBody>
        </p:sp>
      </p:grpSp>
      <p:grpSp>
        <p:nvGrpSpPr>
          <p:cNvPr id="265" name="Shape 71"/>
          <p:cNvGrpSpPr/>
          <p:nvPr/>
        </p:nvGrpSpPr>
        <p:grpSpPr>
          <a:xfrm>
            <a:off x="6590247" y="433740"/>
            <a:ext cx="6058067" cy="4921887"/>
            <a:chOff x="-1" y="0"/>
            <a:chExt cx="6058065" cy="4921886"/>
          </a:xfrm>
        </p:grpSpPr>
        <p:sp>
          <p:nvSpPr>
            <p:cNvPr id="263" name="Shape"/>
            <p:cNvSpPr/>
            <p:nvPr/>
          </p:nvSpPr>
          <p:spPr>
            <a:xfrm flipH="1">
              <a:off x="-2" y="-1"/>
              <a:ext cx="6058067" cy="49218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462" y="4342"/>
                  </a:moveTo>
                  <a:lnTo>
                    <a:pt x="14790" y="0"/>
                  </a:lnTo>
                  <a:lnTo>
                    <a:pt x="14525" y="5777"/>
                  </a:lnTo>
                  <a:lnTo>
                    <a:pt x="18007" y="3172"/>
                  </a:lnTo>
                  <a:lnTo>
                    <a:pt x="16380" y="6532"/>
                  </a:lnTo>
                  <a:lnTo>
                    <a:pt x="21600" y="6645"/>
                  </a:lnTo>
                  <a:lnTo>
                    <a:pt x="16985" y="9402"/>
                  </a:lnTo>
                  <a:lnTo>
                    <a:pt x="18270" y="11290"/>
                  </a:lnTo>
                  <a:lnTo>
                    <a:pt x="16380" y="12310"/>
                  </a:lnTo>
                  <a:lnTo>
                    <a:pt x="18877" y="15632"/>
                  </a:lnTo>
                  <a:lnTo>
                    <a:pt x="14640" y="14350"/>
                  </a:lnTo>
                  <a:lnTo>
                    <a:pt x="14942" y="17370"/>
                  </a:lnTo>
                  <a:lnTo>
                    <a:pt x="12180" y="15935"/>
                  </a:lnTo>
                  <a:lnTo>
                    <a:pt x="11612" y="18842"/>
                  </a:lnTo>
                  <a:lnTo>
                    <a:pt x="9872" y="17370"/>
                  </a:lnTo>
                  <a:lnTo>
                    <a:pt x="8700" y="19712"/>
                  </a:lnTo>
                  <a:lnTo>
                    <a:pt x="7527" y="18125"/>
                  </a:lnTo>
                  <a:lnTo>
                    <a:pt x="4917" y="21600"/>
                  </a:lnTo>
                  <a:lnTo>
                    <a:pt x="4805" y="18240"/>
                  </a:lnTo>
                  <a:lnTo>
                    <a:pt x="1285" y="17825"/>
                  </a:lnTo>
                  <a:lnTo>
                    <a:pt x="3330" y="15370"/>
                  </a:lnTo>
                  <a:lnTo>
                    <a:pt x="0" y="12877"/>
                  </a:lnTo>
                  <a:lnTo>
                    <a:pt x="3935" y="11592"/>
                  </a:lnTo>
                  <a:lnTo>
                    <a:pt x="1172" y="8270"/>
                  </a:lnTo>
                  <a:lnTo>
                    <a:pt x="5372" y="7817"/>
                  </a:lnTo>
                  <a:lnTo>
                    <a:pt x="4502" y="3625"/>
                  </a:lnTo>
                  <a:lnTo>
                    <a:pt x="8550" y="6382"/>
                  </a:lnTo>
                  <a:lnTo>
                    <a:pt x="9722" y="1887"/>
                  </a:lnTo>
                  <a:close/>
                </a:path>
              </a:pathLst>
            </a:custGeom>
            <a:solidFill>
              <a:srgbClr val="A4C2F4"/>
            </a:solidFill>
            <a:ln w="12700" cap="flat">
              <a:solidFill>
                <a:srgbClr val="595959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733973">
                <a:defRPr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4" name="RDF, OWL, DCAT, VOID, SPARQL, TTL, DBPedia, SSN"/>
            <p:cNvSpPr txBox="1"/>
            <p:nvPr/>
          </p:nvSpPr>
          <p:spPr>
            <a:xfrm>
              <a:off x="1952041" y="1630604"/>
              <a:ext cx="2599360" cy="1824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30026" tIns="130026" rIns="130026" bIns="130026" numCol="1" anchor="ctr">
              <a:spAutoFit/>
            </a:bodyPr>
            <a:lstStyle>
              <a:lvl1pPr defTabSz="1733973">
                <a:defRPr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RDF, OWL, DCAT, VOID, SPARQL, TTL, DBPedia, SSN</a:t>
              </a:r>
            </a:p>
          </p:txBody>
        </p:sp>
      </p:grpSp>
      <p:grpSp>
        <p:nvGrpSpPr>
          <p:cNvPr id="268" name="Shape 73"/>
          <p:cNvGrpSpPr/>
          <p:nvPr/>
        </p:nvGrpSpPr>
        <p:grpSpPr>
          <a:xfrm>
            <a:off x="6929072" y="6221047"/>
            <a:ext cx="5703560" cy="2775403"/>
            <a:chOff x="0" y="0"/>
            <a:chExt cx="5703558" cy="2775402"/>
          </a:xfrm>
        </p:grpSpPr>
        <p:sp>
          <p:nvSpPr>
            <p:cNvPr id="266" name="Shape"/>
            <p:cNvSpPr/>
            <p:nvPr/>
          </p:nvSpPr>
          <p:spPr>
            <a:xfrm flipH="1">
              <a:off x="-1" y="-1"/>
              <a:ext cx="5703560" cy="2775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462" y="4342"/>
                  </a:moveTo>
                  <a:lnTo>
                    <a:pt x="14790" y="0"/>
                  </a:lnTo>
                  <a:lnTo>
                    <a:pt x="14525" y="5777"/>
                  </a:lnTo>
                  <a:lnTo>
                    <a:pt x="18007" y="3172"/>
                  </a:lnTo>
                  <a:lnTo>
                    <a:pt x="16380" y="6532"/>
                  </a:lnTo>
                  <a:lnTo>
                    <a:pt x="21600" y="6645"/>
                  </a:lnTo>
                  <a:lnTo>
                    <a:pt x="16985" y="9402"/>
                  </a:lnTo>
                  <a:lnTo>
                    <a:pt x="18270" y="11290"/>
                  </a:lnTo>
                  <a:lnTo>
                    <a:pt x="16380" y="12310"/>
                  </a:lnTo>
                  <a:lnTo>
                    <a:pt x="18877" y="15632"/>
                  </a:lnTo>
                  <a:lnTo>
                    <a:pt x="14640" y="14350"/>
                  </a:lnTo>
                  <a:lnTo>
                    <a:pt x="14942" y="17370"/>
                  </a:lnTo>
                  <a:lnTo>
                    <a:pt x="12180" y="15935"/>
                  </a:lnTo>
                  <a:lnTo>
                    <a:pt x="11612" y="18842"/>
                  </a:lnTo>
                  <a:lnTo>
                    <a:pt x="9872" y="17370"/>
                  </a:lnTo>
                  <a:lnTo>
                    <a:pt x="8700" y="19712"/>
                  </a:lnTo>
                  <a:lnTo>
                    <a:pt x="7527" y="18125"/>
                  </a:lnTo>
                  <a:lnTo>
                    <a:pt x="4917" y="21600"/>
                  </a:lnTo>
                  <a:lnTo>
                    <a:pt x="4805" y="18240"/>
                  </a:lnTo>
                  <a:lnTo>
                    <a:pt x="1285" y="17825"/>
                  </a:lnTo>
                  <a:lnTo>
                    <a:pt x="3330" y="15370"/>
                  </a:lnTo>
                  <a:lnTo>
                    <a:pt x="0" y="12877"/>
                  </a:lnTo>
                  <a:lnTo>
                    <a:pt x="3935" y="11592"/>
                  </a:lnTo>
                  <a:lnTo>
                    <a:pt x="1172" y="8270"/>
                  </a:lnTo>
                  <a:lnTo>
                    <a:pt x="5372" y="7817"/>
                  </a:lnTo>
                  <a:lnTo>
                    <a:pt x="4502" y="3625"/>
                  </a:lnTo>
                  <a:lnTo>
                    <a:pt x="8550" y="6382"/>
                  </a:lnTo>
                  <a:lnTo>
                    <a:pt x="9722" y="1887"/>
                  </a:lnTo>
                  <a:close/>
                </a:path>
              </a:pathLst>
            </a:custGeom>
            <a:solidFill>
              <a:srgbClr val="C27BA0"/>
            </a:solidFill>
            <a:ln w="12700" cap="flat">
              <a:solidFill>
                <a:srgbClr val="595959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733973">
                <a:defRPr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7" name="OKFN, DataPackage, CSV"/>
            <p:cNvSpPr txBox="1"/>
            <p:nvPr/>
          </p:nvSpPr>
          <p:spPr>
            <a:xfrm>
              <a:off x="1837813" y="718588"/>
              <a:ext cx="2447249" cy="14303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30026" tIns="130026" rIns="130026" bIns="130026" numCol="1" anchor="ctr">
              <a:spAutoFit/>
            </a:bodyPr>
            <a:lstStyle>
              <a:lvl1pPr defTabSz="1733973">
                <a:defRPr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OKFN, DataPackage, CSV</a:t>
              </a:r>
            </a:p>
          </p:txBody>
        </p:sp>
      </p:grpSp>
      <p:grpSp>
        <p:nvGrpSpPr>
          <p:cNvPr id="271" name="Shape 74"/>
          <p:cNvGrpSpPr/>
          <p:nvPr/>
        </p:nvGrpSpPr>
        <p:grpSpPr>
          <a:xfrm>
            <a:off x="228622" y="5959217"/>
            <a:ext cx="3138485" cy="3299064"/>
            <a:chOff x="0" y="0"/>
            <a:chExt cx="3138484" cy="3299062"/>
          </a:xfrm>
        </p:grpSpPr>
        <p:sp>
          <p:nvSpPr>
            <p:cNvPr id="269" name="Shape"/>
            <p:cNvSpPr/>
            <p:nvPr/>
          </p:nvSpPr>
          <p:spPr>
            <a:xfrm flipH="1">
              <a:off x="-1" y="-1"/>
              <a:ext cx="3138485" cy="3299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462" y="4342"/>
                  </a:moveTo>
                  <a:lnTo>
                    <a:pt x="14790" y="0"/>
                  </a:lnTo>
                  <a:lnTo>
                    <a:pt x="14525" y="5777"/>
                  </a:lnTo>
                  <a:lnTo>
                    <a:pt x="18007" y="3172"/>
                  </a:lnTo>
                  <a:lnTo>
                    <a:pt x="16380" y="6532"/>
                  </a:lnTo>
                  <a:lnTo>
                    <a:pt x="21600" y="6645"/>
                  </a:lnTo>
                  <a:lnTo>
                    <a:pt x="16985" y="9402"/>
                  </a:lnTo>
                  <a:lnTo>
                    <a:pt x="18270" y="11290"/>
                  </a:lnTo>
                  <a:lnTo>
                    <a:pt x="16380" y="12310"/>
                  </a:lnTo>
                  <a:lnTo>
                    <a:pt x="18877" y="15632"/>
                  </a:lnTo>
                  <a:lnTo>
                    <a:pt x="14640" y="14350"/>
                  </a:lnTo>
                  <a:lnTo>
                    <a:pt x="14942" y="17370"/>
                  </a:lnTo>
                  <a:lnTo>
                    <a:pt x="12180" y="15935"/>
                  </a:lnTo>
                  <a:lnTo>
                    <a:pt x="11612" y="18842"/>
                  </a:lnTo>
                  <a:lnTo>
                    <a:pt x="9872" y="17370"/>
                  </a:lnTo>
                  <a:lnTo>
                    <a:pt x="8700" y="19712"/>
                  </a:lnTo>
                  <a:lnTo>
                    <a:pt x="7527" y="18125"/>
                  </a:lnTo>
                  <a:lnTo>
                    <a:pt x="4917" y="21600"/>
                  </a:lnTo>
                  <a:lnTo>
                    <a:pt x="4805" y="18240"/>
                  </a:lnTo>
                  <a:lnTo>
                    <a:pt x="1285" y="17825"/>
                  </a:lnTo>
                  <a:lnTo>
                    <a:pt x="3330" y="15370"/>
                  </a:lnTo>
                  <a:lnTo>
                    <a:pt x="0" y="12877"/>
                  </a:lnTo>
                  <a:lnTo>
                    <a:pt x="3935" y="11592"/>
                  </a:lnTo>
                  <a:lnTo>
                    <a:pt x="1172" y="8270"/>
                  </a:lnTo>
                  <a:lnTo>
                    <a:pt x="5372" y="7817"/>
                  </a:lnTo>
                  <a:lnTo>
                    <a:pt x="4502" y="3625"/>
                  </a:lnTo>
                  <a:lnTo>
                    <a:pt x="8550" y="6382"/>
                  </a:lnTo>
                  <a:lnTo>
                    <a:pt x="9722" y="1887"/>
                  </a:lnTo>
                  <a:close/>
                </a:path>
              </a:pathLst>
            </a:custGeom>
            <a:solidFill>
              <a:srgbClr val="E06666"/>
            </a:solidFill>
            <a:ln w="12700" cap="flat">
              <a:solidFill>
                <a:srgbClr val="595959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733973">
                <a:defRPr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70" name="OData…"/>
            <p:cNvSpPr txBox="1"/>
            <p:nvPr/>
          </p:nvSpPr>
          <p:spPr>
            <a:xfrm>
              <a:off x="823879" y="1229296"/>
              <a:ext cx="1895595" cy="1036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30026" tIns="130026" rIns="130026" bIns="130026" numCol="1" anchor="ctr">
              <a:spAutoFit/>
            </a:bodyPr>
            <a:lstStyle/>
            <a:p>
              <a:pPr defTabSz="1733973">
                <a:defRPr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OData</a:t>
              </a:r>
            </a:p>
            <a:p>
              <a:pPr defTabSz="1733973">
                <a:defRPr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stat-dcat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INTRO"/>
          <p:cNvSpPr/>
          <p:nvPr>
            <p:ph type="body" idx="14"/>
          </p:nvPr>
        </p:nvSpPr>
        <p:spPr>
          <a:xfrm>
            <a:off x="1270000" y="4464050"/>
            <a:ext cx="10464800" cy="825501"/>
          </a:xfrm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pPr/>
            <a:r>
              <a:t>INTRO</a:t>
            </a:r>
          </a:p>
        </p:txBody>
      </p:sp>
      <p:sp>
        <p:nvSpPr>
          <p:cNvPr id="152" name="Op zoek naar een verklaring waarom INSPIRE  niet alom gebruikt wordt"/>
          <p:cNvSpPr txBox="1"/>
          <p:nvPr/>
        </p:nvSpPr>
        <p:spPr>
          <a:xfrm>
            <a:off x="2648709" y="5969000"/>
            <a:ext cx="732638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 sz="3300">
                <a:latin typeface="Gill Sans"/>
                <a:ea typeface="Gill Sans"/>
                <a:cs typeface="Gill Sans"/>
                <a:sym typeface="Gill Sans"/>
              </a:defRPr>
            </a:pPr>
            <a:r>
              <a:t>Op zoek naar een verklaring waarom INSPIRE</a:t>
            </a:r>
            <a:br/>
            <a:r>
              <a:t> niet alom gebruikt wordt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Screen Shot 2016-04-20 at 23.43.16.png" descr="Screen Shot 2016-04-20 at 23.43.16.png"/>
          <p:cNvPicPr>
            <a:picLocks noChangeAspect="1"/>
          </p:cNvPicPr>
          <p:nvPr/>
        </p:nvPicPr>
        <p:blipFill>
          <a:blip r:embed="rId2">
            <a:extLst/>
          </a:blip>
          <a:srcRect l="0" t="18356" r="0" b="0"/>
          <a:stretch>
            <a:fillRect/>
          </a:stretch>
        </p:blipFill>
        <p:spPr>
          <a:xfrm>
            <a:off x="0" y="1697136"/>
            <a:ext cx="13004800" cy="58083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Screen Shot 2017-03-29 at 23.26.10.png" descr="Screen Shot 2017-03-29 at 23.26.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7957" y="180078"/>
            <a:ext cx="8802134" cy="8847043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Screen Shot 2016-06-01 at 22.30.29.png" descr="Screen Shot 2016-06-01 at 22.30.29.png"/>
          <p:cNvPicPr>
            <a:picLocks noChangeAspect="1"/>
          </p:cNvPicPr>
          <p:nvPr/>
        </p:nvPicPr>
        <p:blipFill>
          <a:blip r:embed="rId2">
            <a:extLst/>
          </a:blip>
          <a:srcRect l="14088" t="0" r="0" b="0"/>
          <a:stretch>
            <a:fillRect/>
          </a:stretch>
        </p:blipFill>
        <p:spPr>
          <a:xfrm>
            <a:off x="1341920" y="208544"/>
            <a:ext cx="10746695" cy="890941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0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200" y="539750"/>
            <a:ext cx="12293600" cy="8308474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INSPIRE en Linked Data"/>
          <p:cNvSpPr/>
          <p:nvPr>
            <p:ph type="body" idx="14"/>
          </p:nvPr>
        </p:nvSpPr>
        <p:spPr>
          <a:xfrm>
            <a:off x="518219" y="4495799"/>
            <a:ext cx="11823899" cy="762001"/>
          </a:xfrm>
          <a:prstGeom prst="rect">
            <a:avLst/>
          </a:prstGeom>
        </p:spPr>
        <p:txBody>
          <a:bodyPr/>
          <a:lstStyle/>
          <a:p>
            <a:pPr/>
            <a:r>
              <a:t>INSPIRE en Linked Data</a:t>
            </a:r>
          </a:p>
        </p:txBody>
      </p:sp>
      <p:sp>
        <p:nvSpPr>
          <p:cNvPr id="284" name="UML en RDF, verschillende manieren om naar de wereld te kijken"/>
          <p:cNvSpPr txBox="1"/>
          <p:nvPr/>
        </p:nvSpPr>
        <p:spPr>
          <a:xfrm>
            <a:off x="1351690" y="5651499"/>
            <a:ext cx="1030141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3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UML en RDF, verschillende manieren om naar de wereld te kijken</a:t>
            </a:r>
          </a:p>
        </p:txBody>
      </p:sp>
      <p:pic>
        <p:nvPicPr>
          <p:cNvPr id="2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4308" y="546100"/>
            <a:ext cx="5082184" cy="330043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  <p:sp>
        <p:nvSpPr>
          <p:cNvPr id="286" name="Brengt de recente SHACL standaard de werelden meer bij elkaar?"/>
          <p:cNvSpPr txBox="1"/>
          <p:nvPr/>
        </p:nvSpPr>
        <p:spPr>
          <a:xfrm>
            <a:off x="1783022" y="6802065"/>
            <a:ext cx="943875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Brengt de recente SHACL standaard de werelden meer bij elkaar?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6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Body"/>
          <p:cNvSpPr txBox="1"/>
          <p:nvPr>
            <p:ph type="body" sz="quarter" idx="1"/>
          </p:nvPr>
        </p:nvSpPr>
        <p:spPr>
          <a:xfrm>
            <a:off x="762000" y="762000"/>
            <a:ext cx="11468100" cy="166191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02104" y="259457"/>
            <a:ext cx="9837446" cy="865556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200" y="165100"/>
            <a:ext cx="12598400" cy="587357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3383726">
              <a:srgbClr val="000000">
                <a:alpha val="60000"/>
              </a:srgbClr>
            </a:outerShdw>
          </a:effectLst>
        </p:spPr>
      </p:pic>
      <p:pic>
        <p:nvPicPr>
          <p:cNvPr id="29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7821" y="3816350"/>
            <a:ext cx="12169158" cy="5165327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700" y="678414"/>
            <a:ext cx="12471400" cy="8041172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INSPIRE als kwaliteits keurmerk"/>
          <p:cNvSpPr/>
          <p:nvPr>
            <p:ph type="body" idx="13"/>
          </p:nvPr>
        </p:nvSpPr>
        <p:spPr>
          <a:xfrm>
            <a:off x="1270000" y="5689600"/>
            <a:ext cx="10464800" cy="533400"/>
          </a:xfrm>
          <a:prstGeom prst="rect">
            <a:avLst/>
          </a:prstGeom>
        </p:spPr>
        <p:txBody>
          <a:bodyPr/>
          <a:lstStyle>
            <a:lvl1pPr>
              <a:defRPr i="1" sz="2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INSPIRE als kwaliteits keurmerk</a:t>
            </a:r>
          </a:p>
        </p:txBody>
      </p:sp>
      <p:sp>
        <p:nvSpPr>
          <p:cNvPr id="299" name="Slot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Slot</a:t>
            </a:r>
          </a:p>
        </p:txBody>
      </p:sp>
      <p:pic>
        <p:nvPicPr>
          <p:cNvPr id="3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15481" y="660400"/>
            <a:ext cx="2973838" cy="29062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iNSPIRE Q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iNSPIRE QoS</a:t>
            </a:r>
          </a:p>
        </p:txBody>
      </p:sp>
      <p:sp>
        <p:nvSpPr>
          <p:cNvPr id="303" name="Beschikbaarhei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Beschikbaarheid</a:t>
            </a:r>
          </a:p>
          <a:p>
            <a:pPr/>
            <a:r>
              <a:t>Performance</a:t>
            </a:r>
          </a:p>
          <a:p>
            <a:pPr/>
            <a:r>
              <a:t>Capaciteit</a:t>
            </a:r>
          </a:p>
          <a:p>
            <a:pPr/>
            <a:r>
              <a:t>Gebruik</a:t>
            </a:r>
          </a:p>
        </p:txBody>
      </p:sp>
      <p:pic>
        <p:nvPicPr>
          <p:cNvPr id="3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21500" y="3549649"/>
            <a:ext cx="5168568" cy="5234832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5" name="Michiel Bootsma op osgeo.nl dag (ws fryslân) osgeo.nl, Den Bosch, november 2017"/>
          <p:cNvSpPr txBox="1"/>
          <p:nvPr>
            <p:ph type="body" sz="half" idx="1"/>
          </p:nvPr>
        </p:nvSpPr>
        <p:spPr>
          <a:xfrm>
            <a:off x="355600" y="6893917"/>
            <a:ext cx="12293600" cy="277078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Michiel Bootsma op </a:t>
            </a:r>
            <a:r>
              <a:rPr u="sng">
                <a:hlinkClick r:id="rId2" invalidUrl="" action="" tgtFrame="" tooltip="" history="1" highlightClick="0" endSnd="0"/>
              </a:rPr>
              <a:t>osgeo.nl</a:t>
            </a:r>
            <a:r>
              <a:t> dag (ws fryslân)</a:t>
            </a:r>
            <a:br/>
            <a:r>
              <a:rPr u="sng">
                <a:hlinkClick r:id="rId2" invalidUrl="" action="" tgtFrame="" tooltip="" history="1" highlightClick="0" endSnd="0"/>
              </a:rPr>
              <a:t>osgeo.nl</a:t>
            </a:r>
            <a:r>
              <a:t>, Den Bosch, november 2017</a:t>
            </a:r>
          </a:p>
        </p:txBody>
      </p:sp>
      <p:pic>
        <p:nvPicPr>
          <p:cNvPr id="15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20650" y="-19050"/>
            <a:ext cx="13246100" cy="67350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Nuttig om de INSPIRE bronnen te raadplegen, dan wel een vraag te stellen in de vele fora…"/>
          <p:cNvSpPr/>
          <p:nvPr>
            <p:ph type="body" idx="14"/>
          </p:nvPr>
        </p:nvSpPr>
        <p:spPr>
          <a:xfrm>
            <a:off x="1270000" y="2089149"/>
            <a:ext cx="10464800" cy="6705601"/>
          </a:xfrm>
          <a:prstGeom prst="rect">
            <a:avLst/>
          </a:prstGeom>
        </p:spPr>
        <p:txBody>
          <a:bodyPr/>
          <a:lstStyle/>
          <a:p>
            <a:pPr marL="430143" indent="-430143" algn="l">
              <a:buClr>
                <a:srgbClr val="535353"/>
              </a:buClr>
              <a:buSzPct val="82000"/>
              <a:buChar char="•"/>
            </a:pPr>
            <a:r>
              <a:t>Nuttig om de INSPIRE bronnen te raadplegen, dan wel een vraag te stellen in de vele fora</a:t>
            </a:r>
          </a:p>
          <a:p>
            <a:pPr marL="430143" indent="-430143" algn="l">
              <a:buClr>
                <a:srgbClr val="535353"/>
              </a:buClr>
              <a:buSzPct val="82000"/>
              <a:buChar char="•"/>
            </a:pPr>
            <a:r>
              <a:t>Het INSPIRE filter als garantie dat de inrichting van een service klopt (aka werkt in diverse tools)</a:t>
            </a:r>
          </a:p>
          <a:p>
            <a:pPr marL="430143" indent="-430143" algn="l">
              <a:buClr>
                <a:srgbClr val="535353"/>
              </a:buClr>
              <a:buSzPct val="82000"/>
              <a:buChar char="•"/>
            </a:pPr>
            <a:r>
              <a:t>Problemen in een globale of Europese context oppakken is minder specifiek, maar wel veel efficiënter</a:t>
            </a:r>
          </a:p>
          <a:p>
            <a:pPr marL="430143" indent="-430143" algn="l">
              <a:buClr>
                <a:srgbClr val="535353"/>
              </a:buClr>
              <a:buSzPct val="82000"/>
              <a:buChar char="•"/>
            </a:pPr>
            <a:r>
              <a:t>Efficiëntie is goed voor het milieu, waar INSPIRE om begonnen is</a:t>
            </a:r>
          </a:p>
        </p:txBody>
      </p:sp>
      <p:sp>
        <p:nvSpPr>
          <p:cNvPr id="307" name="iNSPIRE"/>
          <p:cNvSpPr txBox="1"/>
          <p:nvPr>
            <p:ph type="title" idx="4294967295"/>
          </p:nvPr>
        </p:nvSpPr>
        <p:spPr>
          <a:xfrm>
            <a:off x="355600" y="-292100"/>
            <a:ext cx="12293600" cy="2438400"/>
          </a:xfrm>
          <a:prstGeom prst="rect">
            <a:avLst/>
          </a:prstGeom>
        </p:spPr>
        <p:txBody>
          <a:bodyPr/>
          <a:lstStyle/>
          <a:p>
            <a:pPr lvl="1"/>
            <a:r>
              <a:t>iNSPIRE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0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3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3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3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06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INSPIRE ♥ Open Sour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spcBef>
                <a:spcPts val="4600"/>
              </a:spcBef>
              <a:defRPr cap="none"/>
            </a:lvl1pPr>
          </a:lstStyle>
          <a:p>
            <a:pPr/>
            <a:r>
              <a:t>INSPIRE ♥ Open Source</a:t>
            </a:r>
          </a:p>
        </p:txBody>
      </p:sp>
      <p:sp>
        <p:nvSpPr>
          <p:cNvPr id="310" name="Minimale implementaties in proprietary softwar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Minimale implementaties in proprietary software</a:t>
            </a:r>
          </a:p>
          <a:p>
            <a:pPr/>
            <a:r>
              <a:t>Bewustwording bij overheden om ontwikkel inspanningen te delen</a:t>
            </a:r>
          </a:p>
          <a:p>
            <a:pPr/>
            <a:r>
              <a:t>Stimulansen uit Europese Unie</a:t>
            </a:r>
          </a:p>
        </p:txBody>
      </p:sp>
      <p:pic>
        <p:nvPicPr>
          <p:cNvPr id="3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37700" y="8026400"/>
            <a:ext cx="3276600" cy="1066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Data Specification on Hydrography – Technical Guidelines"/>
          <p:cNvSpPr txBox="1"/>
          <p:nvPr>
            <p:ph type="body" sz="quarter" idx="1"/>
          </p:nvPr>
        </p:nvSpPr>
        <p:spPr>
          <a:xfrm>
            <a:off x="1060450" y="7672089"/>
            <a:ext cx="11468101" cy="2195811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33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Data Specification on Hydrography – Technical Guidelines</a:t>
            </a:r>
          </a:p>
        </p:txBody>
      </p:sp>
      <p:pic>
        <p:nvPicPr>
          <p:cNvPr id="15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4450" y="13344"/>
            <a:ext cx="13093700" cy="82855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Waarom een mismatch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Waarom een mismatch?</a:t>
            </a:r>
          </a:p>
        </p:txBody>
      </p:sp>
      <p:sp>
        <p:nvSpPr>
          <p:cNvPr id="162" name="INSPIRE is geadopteerd door GIS afdelingen, terwijl het eigenlijk bij de vakafdeling thuis hoor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INSPIRE is geadopteerd door GIS afdelingen, terwijl het eigenlijk bij de vakafdeling thuis hoort</a:t>
            </a:r>
          </a:p>
          <a:p>
            <a:pPr/>
            <a:r>
              <a:t>GIS afdelingen gebruiken generieke tools, niet in staat de complexiteit van de vak afdelingen te faciliteren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6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Body"/>
          <p:cNvSpPr txBox="1"/>
          <p:nvPr>
            <p:ph type="body" sz="quarter" idx="1"/>
          </p:nvPr>
        </p:nvSpPr>
        <p:spPr>
          <a:xfrm>
            <a:off x="762000" y="7565429"/>
            <a:ext cx="11468100" cy="141347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5850" y="-6350"/>
            <a:ext cx="13196500" cy="92955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Objecten vs kaartlag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Objecten </a:t>
            </a:r>
            <a:r>
              <a:rPr sz="4100"/>
              <a:t>vs</a:t>
            </a:r>
            <a:r>
              <a:t> kaartlagen</a:t>
            </a:r>
          </a:p>
        </p:txBody>
      </p:sp>
      <p:sp>
        <p:nvSpPr>
          <p:cNvPr id="168" name="GIS is gewend om in ‘platte’ kaartlagen te denke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GIS is gewend om in ‘platte’ kaartlagen te denken</a:t>
            </a:r>
          </a:p>
          <a:p>
            <a:pPr/>
            <a:r>
              <a:t>Hiërarchische objecten en links tussen objecten uit verschillende datasets zijn uitdagend in bestaande GIS clients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horsten Reitz, INSPIRE 2017, Strassbourg"/>
          <p:cNvSpPr txBox="1"/>
          <p:nvPr>
            <p:ph type="body" sz="quarter" idx="1"/>
          </p:nvPr>
        </p:nvSpPr>
        <p:spPr>
          <a:xfrm>
            <a:off x="577850" y="8136930"/>
            <a:ext cx="11468101" cy="119747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Thorsten Reitz, INSPIRE 2017, Strassbourg</a:t>
            </a:r>
          </a:p>
        </p:txBody>
      </p:sp>
      <p:pic>
        <p:nvPicPr>
          <p:cNvPr id="17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7311" y="289616"/>
            <a:ext cx="9790695" cy="734302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